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42976800" cy="242316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Garamond" panose="02020404030301010803" pitchFamily="18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969AD93-721C-4935-9E0F-2FB2AC991F11}">
  <a:tblStyle styleId="{9969AD93-721C-4935-9E0F-2FB2AC991F1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" d="100"/>
          <a:sy n="22" d="100"/>
        </p:scale>
        <p:origin x="89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CA" dirty="0"/>
              <a:t>Rotate orientation of Incompletion to match all22 angle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CA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Routes Profiles: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Evaluating Route Combinations: We used EPA to measure both consistency and big play ability, classifying duos into 4 groups. Examples below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CA" dirty="0"/>
              <a:t>110000 effects would be required for a full 5 route tree exploration (10^5 + 10^4)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CA" dirty="0"/>
              <a:t>Had 6800 passing plays with 34000 routes in data set (omitted non-</a:t>
            </a:r>
            <a:r>
              <a:rPr lang="en-CA" dirty="0" err="1"/>
              <a:t>qb</a:t>
            </a:r>
            <a:r>
              <a:rPr lang="en-CA" dirty="0"/>
              <a:t> running plays)</a:t>
            </a:r>
          </a:p>
        </p:txBody>
      </p:sp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8938" y="685800"/>
            <a:ext cx="60801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372100" y="3965682"/>
            <a:ext cx="32232599" cy="8436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150"/>
              <a:buFont typeface="Calibri"/>
              <a:buNone/>
              <a:defRPr sz="2115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372100" y="12727201"/>
            <a:ext cx="32232599" cy="585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8460"/>
              <a:buNone/>
              <a:defRPr sz="8460"/>
            </a:lvl1pPr>
            <a:lvl2pPr lvl="1" algn="ctr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None/>
              <a:defRPr sz="7050"/>
            </a:lvl2pPr>
            <a:lvl3pPr lvl="2" algn="ctr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6345"/>
              <a:buNone/>
              <a:defRPr sz="6345"/>
            </a:lvl3pPr>
            <a:lvl4pPr lvl="3" algn="ctr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/>
            </a:lvl4pPr>
            <a:lvl5pPr lvl="4" algn="ctr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/>
            </a:lvl5pPr>
            <a:lvl6pPr lvl="5" algn="ctr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/>
            </a:lvl6pPr>
            <a:lvl7pPr lvl="6" algn="ctr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/>
            </a:lvl7pPr>
            <a:lvl8pPr lvl="7" algn="ctr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/>
            </a:lvl8pPr>
            <a:lvl9pPr lvl="8" algn="ctr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96" y="0"/>
            <a:ext cx="42959409" cy="2423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2954655" y="1290110"/>
            <a:ext cx="37067491" cy="468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 rot="5400000">
            <a:off x="13801034" y="-4395840"/>
            <a:ext cx="15374728" cy="37067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title"/>
          </p:nvPr>
        </p:nvSpPr>
        <p:spPr>
          <a:xfrm rot="5400000">
            <a:off x="25121127" y="6924252"/>
            <a:ext cx="20535161" cy="9266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body" idx="1"/>
          </p:nvPr>
        </p:nvSpPr>
        <p:spPr>
          <a:xfrm rot="5400000">
            <a:off x="6318778" y="-2074016"/>
            <a:ext cx="20535161" cy="27263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2954655" y="1290110"/>
            <a:ext cx="37067491" cy="468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2954655" y="6450541"/>
            <a:ext cx="37067491" cy="15374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932271" y="6041076"/>
            <a:ext cx="37067491" cy="1007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150"/>
              <a:buFont typeface="Calibri"/>
              <a:buNone/>
              <a:defRPr sz="2115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932271" y="16216105"/>
            <a:ext cx="37067491" cy="5300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rgbClr val="888888"/>
              </a:buClr>
              <a:buSzPts val="8460"/>
              <a:buNone/>
              <a:defRPr sz="846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rgbClr val="888888"/>
              </a:buClr>
              <a:buSzPts val="7050"/>
              <a:buNone/>
              <a:defRPr sz="705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rgbClr val="888888"/>
              </a:buClr>
              <a:buSzPts val="6345"/>
              <a:buNone/>
              <a:defRPr sz="6345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rgbClr val="888888"/>
              </a:buClr>
              <a:buSzPts val="5640"/>
              <a:buNone/>
              <a:defRPr sz="564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rgbClr val="888888"/>
              </a:buClr>
              <a:buSzPts val="5640"/>
              <a:buNone/>
              <a:defRPr sz="564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rgbClr val="888888"/>
              </a:buClr>
              <a:buSzPts val="5640"/>
              <a:buNone/>
              <a:defRPr sz="564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rgbClr val="888888"/>
              </a:buClr>
              <a:buSzPts val="5640"/>
              <a:buNone/>
              <a:defRPr sz="564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rgbClr val="888888"/>
              </a:buClr>
              <a:buSzPts val="5640"/>
              <a:buNone/>
              <a:defRPr sz="564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rgbClr val="888888"/>
              </a:buClr>
              <a:buSzPts val="5640"/>
              <a:buNone/>
              <a:defRPr sz="564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2954655" y="1290110"/>
            <a:ext cx="37067491" cy="468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2954655" y="6450541"/>
            <a:ext cx="18265140" cy="15374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21757005" y="6450541"/>
            <a:ext cx="18265140" cy="15374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2960253" y="1290110"/>
            <a:ext cx="37067491" cy="468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2960255" y="5940109"/>
            <a:ext cx="18181199" cy="2911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8460"/>
              <a:buNone/>
              <a:defRPr sz="8460" b="1"/>
            </a:lvl1pPr>
            <a:lvl2pPr marL="914400" lvl="1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None/>
              <a:defRPr sz="7050" b="1"/>
            </a:lvl2pPr>
            <a:lvl3pPr marL="1371600" lvl="2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6345"/>
              <a:buNone/>
              <a:defRPr sz="6345" b="1"/>
            </a:lvl3pPr>
            <a:lvl4pPr marL="1828800" lvl="3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4pPr>
            <a:lvl5pPr marL="2286000" lvl="4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5pPr>
            <a:lvl6pPr marL="2743200" lvl="5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6pPr>
            <a:lvl7pPr marL="3200400" lvl="6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7pPr>
            <a:lvl8pPr marL="3657600" lvl="7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8pPr>
            <a:lvl9pPr marL="4114800" lvl="8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2960255" y="8851265"/>
            <a:ext cx="18181199" cy="13018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3"/>
          </p:nvPr>
        </p:nvSpPr>
        <p:spPr>
          <a:xfrm>
            <a:off x="21757005" y="5940109"/>
            <a:ext cx="18270739" cy="2911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8460"/>
              <a:buNone/>
              <a:defRPr sz="8460" b="1"/>
            </a:lvl1pPr>
            <a:lvl2pPr marL="914400" lvl="1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None/>
              <a:defRPr sz="7050" b="1"/>
            </a:lvl2pPr>
            <a:lvl3pPr marL="1371600" lvl="2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6345"/>
              <a:buNone/>
              <a:defRPr sz="6345" b="1"/>
            </a:lvl3pPr>
            <a:lvl4pPr marL="1828800" lvl="3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4pPr>
            <a:lvl5pPr marL="2286000" lvl="4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5pPr>
            <a:lvl6pPr marL="2743200" lvl="5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6pPr>
            <a:lvl7pPr marL="3200400" lvl="6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7pPr>
            <a:lvl8pPr marL="3657600" lvl="7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8pPr>
            <a:lvl9pPr marL="4114800" lvl="8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 b="1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4"/>
          </p:nvPr>
        </p:nvSpPr>
        <p:spPr>
          <a:xfrm>
            <a:off x="21757005" y="8851265"/>
            <a:ext cx="18270739" cy="13018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2954655" y="1290110"/>
            <a:ext cx="37067491" cy="468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960255" y="1615440"/>
            <a:ext cx="13861135" cy="565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80"/>
              <a:buFont typeface="Calibri"/>
              <a:buNone/>
              <a:defRPr sz="1128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8270738" y="3488903"/>
            <a:ext cx="21757005" cy="172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94488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11280"/>
              <a:buChar char="•"/>
              <a:defRPr sz="11280"/>
            </a:lvl1pPr>
            <a:lvl2pPr marL="914400" lvl="1" indent="-855345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9870"/>
              <a:buChar char="•"/>
              <a:defRPr sz="9870"/>
            </a:lvl2pPr>
            <a:lvl3pPr marL="1371600" lvl="2" indent="-76581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8460"/>
              <a:buChar char="•"/>
              <a:defRPr sz="8460"/>
            </a:lvl3pPr>
            <a:lvl4pPr marL="1828800" lvl="3" indent="-676275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Char char="•"/>
              <a:defRPr sz="7050"/>
            </a:lvl4pPr>
            <a:lvl5pPr marL="2286000" lvl="4" indent="-676275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Char char="•"/>
              <a:defRPr sz="7050"/>
            </a:lvl5pPr>
            <a:lvl6pPr marL="2743200" lvl="5" indent="-676275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Char char="•"/>
              <a:defRPr sz="7050"/>
            </a:lvl6pPr>
            <a:lvl7pPr marL="3200400" lvl="6" indent="-676275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Char char="•"/>
              <a:defRPr sz="7050"/>
            </a:lvl7pPr>
            <a:lvl8pPr marL="3657600" lvl="7" indent="-676275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Char char="•"/>
              <a:defRPr sz="7050"/>
            </a:lvl8pPr>
            <a:lvl9pPr marL="4114800" lvl="8" indent="-676275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Char char="•"/>
              <a:defRPr sz="705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2"/>
          </p:nvPr>
        </p:nvSpPr>
        <p:spPr>
          <a:xfrm>
            <a:off x="2960255" y="7269480"/>
            <a:ext cx="13861135" cy="13467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/>
            </a:lvl1pPr>
            <a:lvl2pPr marL="914400" lvl="1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4935"/>
              <a:buNone/>
              <a:defRPr sz="4935"/>
            </a:lvl2pPr>
            <a:lvl3pPr marL="1371600" lvl="2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4230"/>
              <a:buNone/>
              <a:defRPr sz="4230"/>
            </a:lvl3pPr>
            <a:lvl4pPr marL="1828800" lvl="3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4pPr>
            <a:lvl5pPr marL="2286000" lvl="4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5pPr>
            <a:lvl6pPr marL="2743200" lvl="5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6pPr>
            <a:lvl7pPr marL="3200400" lvl="6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7pPr>
            <a:lvl8pPr marL="3657600" lvl="7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8pPr>
            <a:lvl9pPr marL="4114800" lvl="8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>
            <a:spLocks noGrp="1"/>
          </p:cNvSpPr>
          <p:nvPr>
            <p:ph type="title"/>
          </p:nvPr>
        </p:nvSpPr>
        <p:spPr>
          <a:xfrm>
            <a:off x="2960255" y="1615440"/>
            <a:ext cx="13861135" cy="565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80"/>
              <a:buFont typeface="Calibri"/>
              <a:buNone/>
              <a:defRPr sz="1128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0"/>
          <p:cNvSpPr>
            <a:spLocks noGrp="1"/>
          </p:cNvSpPr>
          <p:nvPr>
            <p:ph type="pic" idx="2"/>
          </p:nvPr>
        </p:nvSpPr>
        <p:spPr>
          <a:xfrm>
            <a:off x="18270738" y="3488903"/>
            <a:ext cx="21757005" cy="172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11280"/>
              <a:buFont typeface="Arial"/>
              <a:buNone/>
              <a:defRPr sz="112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9870"/>
              <a:buFont typeface="Arial"/>
              <a:buNone/>
              <a:defRPr sz="98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8460"/>
              <a:buFont typeface="Arial"/>
              <a:buNone/>
              <a:defRPr sz="84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Font typeface="Arial"/>
              <a:buNone/>
              <a:defRPr sz="7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Font typeface="Arial"/>
              <a:buNone/>
              <a:defRPr sz="7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Font typeface="Arial"/>
              <a:buNone/>
              <a:defRPr sz="7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Font typeface="Arial"/>
              <a:buNone/>
              <a:defRPr sz="7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Font typeface="Arial"/>
              <a:buNone/>
              <a:defRPr sz="7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Font typeface="Arial"/>
              <a:buNone/>
              <a:defRPr sz="7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1"/>
          </p:nvPr>
        </p:nvSpPr>
        <p:spPr>
          <a:xfrm>
            <a:off x="2960255" y="7269480"/>
            <a:ext cx="13861135" cy="13467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5640"/>
              <a:buNone/>
              <a:defRPr sz="5640"/>
            </a:lvl1pPr>
            <a:lvl2pPr marL="914400" lvl="1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4935"/>
              <a:buNone/>
              <a:defRPr sz="4935"/>
            </a:lvl2pPr>
            <a:lvl3pPr marL="1371600" lvl="2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4230"/>
              <a:buNone/>
              <a:defRPr sz="4230"/>
            </a:lvl3pPr>
            <a:lvl4pPr marL="1828800" lvl="3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4pPr>
            <a:lvl5pPr marL="2286000" lvl="4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5pPr>
            <a:lvl6pPr marL="2743200" lvl="5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6pPr>
            <a:lvl7pPr marL="3200400" lvl="6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7pPr>
            <a:lvl8pPr marL="3657600" lvl="7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8pPr>
            <a:lvl9pPr marL="4114800" lvl="8" indent="-228600" algn="l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3525"/>
              <a:buNone/>
              <a:defRPr sz="3525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954655" y="1290110"/>
            <a:ext cx="37067491" cy="4683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10"/>
              <a:buFont typeface="Calibri"/>
              <a:buNone/>
              <a:defRPr sz="1551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954655" y="6450541"/>
            <a:ext cx="37067491" cy="15374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855345" algn="l" rtl="0">
              <a:lnSpc>
                <a:spcPct val="90000"/>
              </a:lnSpc>
              <a:spcBef>
                <a:spcPts val="3525"/>
              </a:spcBef>
              <a:spcAft>
                <a:spcPts val="0"/>
              </a:spcAft>
              <a:buClr>
                <a:schemeClr val="dk1"/>
              </a:buClr>
              <a:buSzPts val="9870"/>
              <a:buFont typeface="Arial"/>
              <a:buChar char="•"/>
              <a:defRPr sz="98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765810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8460"/>
              <a:buFont typeface="Arial"/>
              <a:buChar char="•"/>
              <a:defRPr sz="84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676275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7050"/>
              <a:buFont typeface="Arial"/>
              <a:buChar char="•"/>
              <a:defRPr sz="7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631507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6345"/>
              <a:buFont typeface="Arial"/>
              <a:buChar char="•"/>
              <a:defRPr sz="634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631507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6345"/>
              <a:buFont typeface="Arial"/>
              <a:buChar char="•"/>
              <a:defRPr sz="634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631507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6345"/>
              <a:buFont typeface="Arial"/>
              <a:buChar char="•"/>
              <a:defRPr sz="634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631507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6345"/>
              <a:buFont typeface="Arial"/>
              <a:buChar char="•"/>
              <a:defRPr sz="634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631507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6345"/>
              <a:buFont typeface="Arial"/>
              <a:buChar char="•"/>
              <a:defRPr sz="634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631507" algn="l" rtl="0">
              <a:lnSpc>
                <a:spcPct val="90000"/>
              </a:lnSpc>
              <a:spcBef>
                <a:spcPts val="1763"/>
              </a:spcBef>
              <a:spcAft>
                <a:spcPts val="0"/>
              </a:spcAft>
              <a:buClr>
                <a:schemeClr val="dk1"/>
              </a:buClr>
              <a:buSzPts val="6345"/>
              <a:buFont typeface="Arial"/>
              <a:buChar char="•"/>
              <a:defRPr sz="634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2954655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23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14236066" y="22459105"/>
            <a:ext cx="1450467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23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30352366" y="22459105"/>
            <a:ext cx="9669780" cy="1290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423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423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423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423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423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423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423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423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423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10" Type="http://schemas.openxmlformats.org/officeDocument/2006/relationships/image" Target="../media/image7.jp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bined">
            <a:hlinkClick r:id="" action="ppaction://media"/>
            <a:extLst>
              <a:ext uri="{FF2B5EF4-FFF2-40B4-BE49-F238E27FC236}">
                <a16:creationId xmlns:a16="http://schemas.microsoft.com/office/drawing/2014/main" id="{421F35C4-218E-4759-A000-A40EDA512F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68250" y="17224125"/>
            <a:ext cx="9753600" cy="5486400"/>
          </a:xfrm>
          <a:prstGeom prst="rect">
            <a:avLst/>
          </a:prstGeom>
        </p:spPr>
      </p:pic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563756" y="1669646"/>
            <a:ext cx="281523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Garamond"/>
              <a:buNone/>
            </a:pPr>
            <a:r>
              <a:rPr lang="en-US" sz="9600" b="1">
                <a:latin typeface="Garamond"/>
                <a:ea typeface="Garamond"/>
                <a:cs typeface="Garamond"/>
                <a:sym typeface="Garamond"/>
              </a:rPr>
              <a:t>The Routes to Success</a:t>
            </a:r>
            <a:endParaRPr/>
          </a:p>
        </p:txBody>
      </p:sp>
      <p:sp>
        <p:nvSpPr>
          <p:cNvPr id="86" name="Google Shape;86;p13"/>
          <p:cNvSpPr txBox="1"/>
          <p:nvPr/>
        </p:nvSpPr>
        <p:spPr>
          <a:xfrm>
            <a:off x="5671699" y="3401300"/>
            <a:ext cx="353322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aramond"/>
              <a:buNone/>
            </a:pPr>
            <a:r>
              <a:rPr lang="en-US" sz="48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Dani Chu, Matthew Reyers, James Thomson, Lucas Wu </a:t>
            </a:r>
            <a:endParaRPr sz="4800" b="1">
              <a:solidFill>
                <a:schemeClr val="dk1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aramond"/>
              <a:buNone/>
            </a:pPr>
            <a:r>
              <a:rPr lang="en-US" sz="48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Simon Fraser University</a:t>
            </a:r>
            <a:br>
              <a:rPr lang="en-US" sz="4800" b="1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</a:br>
            <a:endParaRPr/>
          </a:p>
        </p:txBody>
      </p:sp>
      <p:cxnSp>
        <p:nvCxnSpPr>
          <p:cNvPr id="87" name="Google Shape;87;p13"/>
          <p:cNvCxnSpPr/>
          <p:nvPr/>
        </p:nvCxnSpPr>
        <p:spPr>
          <a:xfrm>
            <a:off x="10951530" y="6414250"/>
            <a:ext cx="0" cy="15595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21167442" y="6414250"/>
            <a:ext cx="0" cy="15595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3"/>
          <p:cNvCxnSpPr/>
          <p:nvPr/>
        </p:nvCxnSpPr>
        <p:spPr>
          <a:xfrm>
            <a:off x="32223256" y="6414250"/>
            <a:ext cx="0" cy="15595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90" name="Google Shape;90;p13"/>
          <p:cNvGraphicFramePr/>
          <p:nvPr/>
        </p:nvGraphicFramePr>
        <p:xfrm>
          <a:off x="11563154" y="11199324"/>
          <a:ext cx="8698825" cy="4901591"/>
        </p:xfrm>
        <a:graphic>
          <a:graphicData uri="http://schemas.openxmlformats.org/drawingml/2006/table">
            <a:tbl>
              <a:tblPr>
                <a:noFill/>
                <a:tableStyleId>{9969AD93-721C-4935-9E0F-2FB2AC991F11}</a:tableStyleId>
              </a:tblPr>
              <a:tblGrid>
                <a:gridCol w="2030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98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69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9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600" b="1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b="1"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Consistent</a:t>
                      </a:r>
                      <a:endParaRPr sz="3600" b="1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b="1"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Inconsistent</a:t>
                      </a:r>
                      <a:endParaRPr sz="3600" b="1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8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b="1"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High Potential</a:t>
                      </a:r>
                      <a:endParaRPr sz="3600" b="1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Out &amp; Go</a:t>
                      </a:r>
                      <a:endParaRPr sz="3600">
                        <a:solidFill>
                          <a:srgbClr val="54585A"/>
                        </a:solidFill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Corner &amp; Post</a:t>
                      </a:r>
                      <a:endParaRPr sz="3600">
                        <a:solidFill>
                          <a:srgbClr val="54585A"/>
                        </a:solidFill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Comeback &amp; Post</a:t>
                      </a:r>
                      <a:endParaRPr sz="3600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Wheel &amp; Go</a:t>
                      </a:r>
                      <a:endParaRPr sz="3600">
                        <a:solidFill>
                          <a:srgbClr val="54585A"/>
                        </a:solidFill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In &amp; Corner</a:t>
                      </a:r>
                      <a:endParaRPr sz="3600">
                        <a:solidFill>
                          <a:srgbClr val="54585A"/>
                        </a:solidFill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Post &amp; Go</a:t>
                      </a:r>
                      <a:endParaRPr sz="3600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32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b="1"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Low Potential</a:t>
                      </a:r>
                      <a:endParaRPr sz="3600" b="1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In &amp; Out</a:t>
                      </a:r>
                      <a:endParaRPr sz="3600">
                        <a:solidFill>
                          <a:srgbClr val="54585A"/>
                        </a:solidFill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In &amp; Comeback</a:t>
                      </a:r>
                      <a:endParaRPr sz="3600">
                        <a:solidFill>
                          <a:srgbClr val="54585A"/>
                        </a:solidFill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Out &amp; Slant</a:t>
                      </a:r>
                      <a:endParaRPr sz="3600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Out &amp; Wheel</a:t>
                      </a:r>
                      <a:endParaRPr sz="3600">
                        <a:solidFill>
                          <a:srgbClr val="54585A"/>
                        </a:solidFill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Corner &amp; Go</a:t>
                      </a:r>
                      <a:endParaRPr sz="3600">
                        <a:solidFill>
                          <a:srgbClr val="54585A"/>
                        </a:solidFill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rgbClr val="54585A"/>
                          </a:solidFill>
                          <a:latin typeface="Garamond"/>
                          <a:ea typeface="Garamond"/>
                          <a:cs typeface="Garamond"/>
                          <a:sym typeface="Garamond"/>
                        </a:rPr>
                        <a:t>Slant &amp; Wheel</a:t>
                      </a:r>
                      <a:endParaRPr sz="3600">
                        <a:latin typeface="Garamond"/>
                        <a:ea typeface="Garamond"/>
                        <a:cs typeface="Garamond"/>
                        <a:sym typeface="Garamo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91" name="Google Shape;91;p13"/>
          <p:cNvPicPr preferRelativeResize="0"/>
          <p:nvPr/>
        </p:nvPicPr>
        <p:blipFill rotWithShape="1">
          <a:blip r:embed="rId6">
            <a:alphaModFix/>
          </a:blip>
          <a:srcRect l="29671" t="3451" r="8408" b="10267"/>
          <a:stretch/>
        </p:blipFill>
        <p:spPr>
          <a:xfrm>
            <a:off x="21905001" y="6657875"/>
            <a:ext cx="6883992" cy="41964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13"/>
          <p:cNvGrpSpPr/>
          <p:nvPr/>
        </p:nvGrpSpPr>
        <p:grpSpPr>
          <a:xfrm>
            <a:off x="32834913" y="5659438"/>
            <a:ext cx="8736900" cy="16672250"/>
            <a:chOff x="32834913" y="5979275"/>
            <a:chExt cx="8736900" cy="16672250"/>
          </a:xfrm>
        </p:grpSpPr>
        <p:sp>
          <p:nvSpPr>
            <p:cNvPr id="94" name="Google Shape;94;p13"/>
            <p:cNvSpPr txBox="1"/>
            <p:nvPr/>
          </p:nvSpPr>
          <p:spPr>
            <a:xfrm>
              <a:off x="32834913" y="5979275"/>
              <a:ext cx="8698800" cy="9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>
                  <a:latin typeface="Garamond"/>
                  <a:ea typeface="Garamond"/>
                  <a:cs typeface="Garamond"/>
                  <a:sym typeface="Garamond"/>
                </a:rPr>
                <a:t>Play Database</a:t>
              </a:r>
              <a:endParaRPr sz="4800" b="1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95" name="Google Shape;95;p13"/>
            <p:cNvSpPr txBox="1"/>
            <p:nvPr/>
          </p:nvSpPr>
          <p:spPr>
            <a:xfrm>
              <a:off x="32873013" y="13422835"/>
              <a:ext cx="8698800" cy="9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dirty="0">
                  <a:latin typeface="Garamond"/>
                  <a:ea typeface="Garamond"/>
                  <a:cs typeface="Garamond"/>
                  <a:sym typeface="Garamond"/>
                </a:rPr>
                <a:t>Actionable Results</a:t>
              </a:r>
              <a:endParaRPr sz="4800" b="1" dirty="0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96" name="Google Shape;96;p13"/>
            <p:cNvSpPr txBox="1"/>
            <p:nvPr/>
          </p:nvSpPr>
          <p:spPr>
            <a:xfrm>
              <a:off x="32834913" y="19418895"/>
              <a:ext cx="8698800" cy="9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 dirty="0">
                  <a:latin typeface="Garamond"/>
                  <a:ea typeface="Garamond"/>
                  <a:cs typeface="Garamond"/>
                  <a:sym typeface="Garamond"/>
                </a:rPr>
                <a:t>Acknowledgements</a:t>
              </a:r>
              <a:endParaRPr sz="4800" b="1" dirty="0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97" name="Google Shape;97;p13"/>
            <p:cNvSpPr txBox="1"/>
            <p:nvPr/>
          </p:nvSpPr>
          <p:spPr>
            <a:xfrm>
              <a:off x="32834913" y="6875805"/>
              <a:ext cx="8698800" cy="625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Garamond"/>
                <a:buChar char="-"/>
              </a:pPr>
              <a:r>
                <a:rPr lang="en-US" sz="3600" dirty="0">
                  <a:solidFill>
                    <a:schemeClr val="dk1"/>
                  </a:solidFill>
                  <a:latin typeface="Garamond"/>
                  <a:ea typeface="Garamond"/>
                  <a:cs typeface="Garamond"/>
                  <a:sym typeface="Garamond"/>
                </a:rPr>
                <a:t>Can identify, time (for connecting with film) play description, results and more based on:</a:t>
              </a:r>
              <a:endParaRPr sz="3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914400" lvl="0" indent="-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Garamond"/>
                <a:buChar char="●"/>
              </a:pPr>
              <a:r>
                <a:rPr lang="en-US" sz="3600" dirty="0">
                  <a:solidFill>
                    <a:schemeClr val="dk1"/>
                  </a:solidFill>
                  <a:latin typeface="Garamond"/>
                  <a:ea typeface="Garamond"/>
                  <a:cs typeface="Garamond"/>
                  <a:sym typeface="Garamond"/>
                </a:rPr>
                <a:t>Team</a:t>
              </a:r>
              <a:endParaRPr sz="3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914400" lvl="0" indent="-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Garamond"/>
                <a:buChar char="●"/>
              </a:pPr>
              <a:r>
                <a:rPr lang="en-US" sz="3600" dirty="0">
                  <a:solidFill>
                    <a:schemeClr val="dk1"/>
                  </a:solidFill>
                  <a:latin typeface="Garamond"/>
                  <a:ea typeface="Garamond"/>
                  <a:cs typeface="Garamond"/>
                  <a:sym typeface="Garamond"/>
                </a:rPr>
                <a:t>Players</a:t>
              </a:r>
              <a:endParaRPr sz="3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914400" lvl="0" indent="-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Garamond"/>
                <a:buChar char="●"/>
              </a:pPr>
              <a:r>
                <a:rPr lang="en-US" sz="3600" dirty="0">
                  <a:solidFill>
                    <a:schemeClr val="dk1"/>
                  </a:solidFill>
                  <a:latin typeface="Garamond"/>
                  <a:ea typeface="Garamond"/>
                  <a:cs typeface="Garamond"/>
                  <a:sym typeface="Garamond"/>
                </a:rPr>
                <a:t>Routes Run</a:t>
              </a:r>
              <a:endParaRPr sz="3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914400" lvl="0" indent="-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Garamond"/>
                <a:buChar char="●"/>
              </a:pPr>
              <a:r>
                <a:rPr lang="en-US" sz="3600" dirty="0">
                  <a:solidFill>
                    <a:schemeClr val="dk1"/>
                  </a:solidFill>
                  <a:latin typeface="Garamond"/>
                  <a:ea typeface="Garamond"/>
                  <a:cs typeface="Garamond"/>
                  <a:sym typeface="Garamond"/>
                </a:rPr>
                <a:t>Location</a:t>
              </a:r>
              <a:endParaRPr sz="3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457200" lvl="0" indent="-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Garamond"/>
                <a:buChar char="-"/>
              </a:pPr>
              <a:r>
                <a:rPr lang="en-US" sz="3600" dirty="0">
                  <a:solidFill>
                    <a:schemeClr val="dk1"/>
                  </a:solidFill>
                  <a:latin typeface="Garamond"/>
                  <a:ea typeface="Garamond"/>
                  <a:cs typeface="Garamond"/>
                  <a:sym typeface="Garamond"/>
                </a:rPr>
                <a:t>Examples</a:t>
              </a:r>
              <a:endParaRPr sz="3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914400" lvl="1" indent="-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Garamond"/>
                <a:buChar char="●"/>
              </a:pPr>
              <a:r>
                <a:rPr lang="en-US" sz="3600" dirty="0">
                  <a:solidFill>
                    <a:schemeClr val="dk1"/>
                  </a:solidFill>
                  <a:latin typeface="Garamond"/>
                  <a:ea typeface="Garamond"/>
                  <a:cs typeface="Garamond"/>
                  <a:sym typeface="Garamond"/>
                </a:rPr>
                <a:t>Plays where DeAndre Hopkins ran a slant</a:t>
              </a:r>
              <a:endParaRPr sz="3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endParaRPr>
            </a:p>
            <a:p>
              <a:pPr marL="914400" lvl="1" indent="-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Garamond"/>
                <a:buChar char="●"/>
              </a:pPr>
              <a:r>
                <a:rPr lang="en-US" sz="3600" dirty="0">
                  <a:solidFill>
                    <a:schemeClr val="dk1"/>
                  </a:solidFill>
                  <a:latin typeface="Garamond"/>
                  <a:ea typeface="Garamond"/>
                  <a:cs typeface="Garamond"/>
                  <a:sym typeface="Garamond"/>
                </a:rPr>
                <a:t>Plays from the 4th quarter with Alvin Kamara in the flat</a:t>
              </a:r>
              <a:endParaRPr sz="3600" dirty="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98" name="Google Shape;98;p13"/>
            <p:cNvSpPr txBox="1"/>
            <p:nvPr/>
          </p:nvSpPr>
          <p:spPr>
            <a:xfrm>
              <a:off x="32834913" y="14243165"/>
              <a:ext cx="8698800" cy="49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3600"/>
                <a:buFont typeface="Garamond"/>
                <a:buChar char="-"/>
              </a:pPr>
              <a:r>
                <a:rPr lang="en-US" sz="3600">
                  <a:latin typeface="Garamond"/>
                  <a:ea typeface="Garamond"/>
                  <a:cs typeface="Garamond"/>
                  <a:sym typeface="Garamond"/>
                </a:rPr>
                <a:t>Use player route profiles to quickly understand player tendencies and effectiveness</a:t>
              </a:r>
              <a:endParaRPr sz="3600">
                <a:latin typeface="Garamond"/>
                <a:ea typeface="Garamond"/>
                <a:cs typeface="Garamond"/>
                <a:sym typeface="Garamond"/>
              </a:endParaRPr>
            </a:p>
            <a:p>
              <a:pPr marL="457200" lvl="0" indent="-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3600"/>
                <a:buFont typeface="Garamond"/>
                <a:buChar char="-"/>
              </a:pPr>
              <a:r>
                <a:rPr lang="en-US" sz="3600">
                  <a:latin typeface="Garamond"/>
                  <a:ea typeface="Garamond"/>
                  <a:cs typeface="Garamond"/>
                  <a:sym typeface="Garamond"/>
                </a:rPr>
                <a:t>Use route combination evaluation tools to revise play books, design new plays, and evaluate plays throughout the season</a:t>
              </a:r>
              <a:endParaRPr sz="3600">
                <a:latin typeface="Garamond"/>
                <a:ea typeface="Garamond"/>
                <a:cs typeface="Garamond"/>
                <a:sym typeface="Garamond"/>
              </a:endParaRPr>
            </a:p>
            <a:p>
              <a:pPr marL="457200" lvl="0" indent="-457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3600"/>
                <a:buFont typeface="Garamond"/>
                <a:buChar char="-"/>
              </a:pPr>
              <a:r>
                <a:rPr lang="en-US" sz="3600">
                  <a:latin typeface="Garamond"/>
                  <a:ea typeface="Garamond"/>
                  <a:cs typeface="Garamond"/>
                  <a:sym typeface="Garamond"/>
                </a:rPr>
                <a:t>Use play database to quickly identify plays of interest for film study</a:t>
              </a:r>
              <a:endParaRPr sz="3600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99" name="Google Shape;99;p13"/>
            <p:cNvSpPr txBox="1"/>
            <p:nvPr/>
          </p:nvSpPr>
          <p:spPr>
            <a:xfrm>
              <a:off x="32834913" y="20277325"/>
              <a:ext cx="8698800" cy="237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latin typeface="Garamond"/>
                  <a:ea typeface="Garamond"/>
                  <a:cs typeface="Garamond"/>
                  <a:sym typeface="Garamond"/>
                </a:rPr>
                <a:t>Simon Fraser University Statistics, Dr. Tim Swartz, Dr. Luke Bornn, Dr. Tom Loughin, Next Gen Stats, Dr. Michael Lopez, Dr. Hadley Wickham</a:t>
              </a:r>
              <a:endParaRPr sz="3600">
                <a:latin typeface="Garamond"/>
                <a:ea typeface="Garamond"/>
                <a:cs typeface="Garamond"/>
                <a:sym typeface="Garamond"/>
              </a:endParaRPr>
            </a:p>
          </p:txBody>
        </p:sp>
      </p:grpSp>
      <p:grpSp>
        <p:nvGrpSpPr>
          <p:cNvPr id="101" name="Google Shape;101;p13"/>
          <p:cNvGrpSpPr/>
          <p:nvPr/>
        </p:nvGrpSpPr>
        <p:grpSpPr>
          <a:xfrm>
            <a:off x="21779099" y="5659438"/>
            <a:ext cx="8698800" cy="11652700"/>
            <a:chOff x="21779099" y="5979275"/>
            <a:chExt cx="8698800" cy="11652700"/>
          </a:xfrm>
        </p:grpSpPr>
        <p:sp>
          <p:nvSpPr>
            <p:cNvPr id="102" name="Google Shape;102;p13"/>
            <p:cNvSpPr txBox="1"/>
            <p:nvPr/>
          </p:nvSpPr>
          <p:spPr>
            <a:xfrm>
              <a:off x="21779099" y="5979275"/>
              <a:ext cx="8698800" cy="9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>
                  <a:latin typeface="Garamond"/>
                  <a:ea typeface="Garamond"/>
                  <a:cs typeface="Garamond"/>
                  <a:sym typeface="Garamond"/>
                </a:rPr>
                <a:t>Openness - Completion</a:t>
              </a:r>
              <a:endParaRPr sz="4800" b="1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103" name="Google Shape;103;p13"/>
            <p:cNvSpPr txBox="1"/>
            <p:nvPr/>
          </p:nvSpPr>
          <p:spPr>
            <a:xfrm>
              <a:off x="21779099" y="11135624"/>
              <a:ext cx="8698800" cy="90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>
                  <a:latin typeface="Garamond"/>
                  <a:ea typeface="Garamond"/>
                  <a:cs typeface="Garamond"/>
                  <a:sym typeface="Garamond"/>
                </a:rPr>
                <a:t>Openness - Incompletion</a:t>
              </a:r>
              <a:endParaRPr sz="4800" b="1">
                <a:latin typeface="Garamond"/>
                <a:ea typeface="Garamond"/>
                <a:cs typeface="Garamond"/>
                <a:sym typeface="Garamond"/>
              </a:endParaRPr>
            </a:p>
          </p:txBody>
        </p:sp>
        <p:sp>
          <p:nvSpPr>
            <p:cNvPr id="104" name="Google Shape;104;p13"/>
            <p:cNvSpPr txBox="1"/>
            <p:nvPr/>
          </p:nvSpPr>
          <p:spPr>
            <a:xfrm>
              <a:off x="21779099" y="16565475"/>
              <a:ext cx="8412900" cy="106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800" b="1">
                  <a:latin typeface="Garamond"/>
                  <a:ea typeface="Garamond"/>
                  <a:cs typeface="Garamond"/>
                  <a:sym typeface="Garamond"/>
                </a:rPr>
                <a:t>Openness - Incompletion Film</a:t>
              </a:r>
              <a:endParaRPr sz="4800" b="1">
                <a:latin typeface="Garamond"/>
                <a:ea typeface="Garamond"/>
                <a:cs typeface="Garamond"/>
                <a:sym typeface="Garamond"/>
              </a:endParaRPr>
            </a:p>
          </p:txBody>
        </p:sp>
      </p:grpSp>
      <p:sp>
        <p:nvSpPr>
          <p:cNvPr id="105" name="Google Shape;105;p13"/>
          <p:cNvSpPr txBox="1"/>
          <p:nvPr/>
        </p:nvSpPr>
        <p:spPr>
          <a:xfrm>
            <a:off x="11143236" y="17037050"/>
            <a:ext cx="9832500" cy="58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Char char="-"/>
            </a:pPr>
            <a:r>
              <a:rPr lang="en-US" sz="3600">
                <a:latin typeface="Garamond"/>
                <a:ea typeface="Garamond"/>
                <a:cs typeface="Garamond"/>
                <a:sym typeface="Garamond"/>
              </a:rPr>
              <a:t>We want to evaluate play designs with regard to design rather than outcome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Char char="-"/>
            </a:pPr>
            <a:r>
              <a:rPr lang="en-US" sz="3600">
                <a:latin typeface="Garamond"/>
                <a:ea typeface="Garamond"/>
                <a:cs typeface="Garamond"/>
                <a:sym typeface="Garamond"/>
              </a:rPr>
              <a:t>We suggest Openness as a process-based approach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Char char="-"/>
            </a:pPr>
            <a:r>
              <a:rPr lang="en-US" sz="3600">
                <a:latin typeface="Garamond"/>
                <a:ea typeface="Garamond"/>
                <a:cs typeface="Garamond"/>
                <a:sym typeface="Garamond"/>
              </a:rPr>
              <a:t>Can identify if we are opening up the areas of the field that the play was designed to open 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Char char="-"/>
            </a:pPr>
            <a:r>
              <a:rPr lang="en-US" sz="3600">
                <a:latin typeface="Garamond"/>
                <a:ea typeface="Garamond"/>
                <a:cs typeface="Garamond"/>
                <a:sym typeface="Garamond"/>
              </a:rPr>
              <a:t>Can be expanded with play information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  <a:p>
            <a:pPr marL="914400" lvl="1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Char char="●"/>
            </a:pPr>
            <a:r>
              <a:rPr lang="en-US" sz="3600">
                <a:latin typeface="Garamond"/>
                <a:ea typeface="Garamond"/>
                <a:cs typeface="Garamond"/>
                <a:sym typeface="Garamond"/>
              </a:rPr>
              <a:t>Value of different areas of the field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  <a:p>
            <a:pPr marL="914400" lvl="1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Char char="●"/>
            </a:pPr>
            <a:r>
              <a:rPr lang="en-US" sz="3600">
                <a:latin typeface="Garamond"/>
                <a:ea typeface="Garamond"/>
                <a:cs typeface="Garamond"/>
                <a:sym typeface="Garamond"/>
              </a:rPr>
              <a:t>Down and distance to go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  <a:p>
            <a:pPr marL="914400" lvl="1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Char char="●"/>
            </a:pPr>
            <a:r>
              <a:rPr lang="en-US" sz="3600">
                <a:latin typeface="Garamond"/>
                <a:ea typeface="Garamond"/>
                <a:cs typeface="Garamond"/>
                <a:sym typeface="Garamond"/>
              </a:rPr>
              <a:t>Desired outcome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06" name="Google Shape;106;p13"/>
          <p:cNvSpPr txBox="1"/>
          <p:nvPr/>
        </p:nvSpPr>
        <p:spPr>
          <a:xfrm>
            <a:off x="11143236" y="5659438"/>
            <a:ext cx="86988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latin typeface="Garamond"/>
                <a:ea typeface="Garamond"/>
                <a:cs typeface="Garamond"/>
                <a:sym typeface="Garamond"/>
              </a:rPr>
              <a:t>Evaluating Route Combinations</a:t>
            </a:r>
            <a:endParaRPr sz="4800" b="1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07" name="Google Shape;107;p13"/>
          <p:cNvSpPr txBox="1"/>
          <p:nvPr/>
        </p:nvSpPr>
        <p:spPr>
          <a:xfrm>
            <a:off x="11143236" y="6566650"/>
            <a:ext cx="9685500" cy="46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Char char="-"/>
            </a:pPr>
            <a:r>
              <a:rPr lang="en-US" sz="3600">
                <a:latin typeface="Garamond"/>
                <a:ea typeface="Garamond"/>
                <a:cs typeface="Garamond"/>
                <a:sym typeface="Garamond"/>
              </a:rPr>
              <a:t>Using the labeled routes, we fit Ridge Regression models to measure the effect of a route duo on a play compared to an average route duo accounting for defensive personnel on the field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aramond"/>
              <a:buChar char="-"/>
            </a:pPr>
            <a:r>
              <a:rPr lang="en-US" sz="3600">
                <a:solidFill>
                  <a:schemeClr val="dk1"/>
                </a:solidFill>
                <a:latin typeface="Garamond"/>
                <a:ea typeface="Garamond"/>
                <a:cs typeface="Garamond"/>
                <a:sym typeface="Garamond"/>
              </a:rPr>
              <a:t>Expected Points Added  measured play potential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Char char="-"/>
            </a:pPr>
            <a:r>
              <a:rPr lang="en-US" sz="3600">
                <a:latin typeface="Garamond"/>
                <a:ea typeface="Garamond"/>
                <a:cs typeface="Garamond"/>
                <a:sym typeface="Garamond"/>
              </a:rPr>
              <a:t>Play Success (if EPA &gt; 0) measured consistency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Garamond"/>
              <a:buChar char="-"/>
            </a:pPr>
            <a:r>
              <a:rPr lang="en-US" sz="3600">
                <a:latin typeface="Garamond"/>
                <a:ea typeface="Garamond"/>
                <a:cs typeface="Garamond"/>
                <a:sym typeface="Garamond"/>
              </a:rPr>
              <a:t>We classified duos into 4 groups. Examples below</a:t>
            </a:r>
            <a:endParaRPr sz="36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08" name="Google Shape;108;p13"/>
          <p:cNvSpPr txBox="1"/>
          <p:nvPr/>
        </p:nvSpPr>
        <p:spPr>
          <a:xfrm>
            <a:off x="11143236" y="16146000"/>
            <a:ext cx="86988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latin typeface="Garamond"/>
                <a:ea typeface="Garamond"/>
                <a:cs typeface="Garamond"/>
                <a:sym typeface="Garamond"/>
              </a:rPr>
              <a:t>Openness</a:t>
            </a:r>
            <a:endParaRPr sz="4800" b="1">
              <a:latin typeface="Garamond"/>
              <a:ea typeface="Garamond"/>
              <a:cs typeface="Garamond"/>
              <a:sym typeface="Garamond"/>
            </a:endParaRPr>
          </a:p>
        </p:txBody>
      </p:sp>
      <p:pic>
        <p:nvPicPr>
          <p:cNvPr id="110" name="Google Shape;11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905001" y="11861175"/>
            <a:ext cx="7303648" cy="436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182500" y="7308975"/>
            <a:ext cx="742950" cy="271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3"/>
          <p:cNvSpPr txBox="1"/>
          <p:nvPr/>
        </p:nvSpPr>
        <p:spPr>
          <a:xfrm>
            <a:off x="29875050" y="7308975"/>
            <a:ext cx="1856100" cy="6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Garamond"/>
                <a:ea typeface="Garamond"/>
                <a:cs typeface="Garamond"/>
                <a:sym typeface="Garamond"/>
              </a:rPr>
              <a:t>Offense</a:t>
            </a:r>
            <a:endParaRPr sz="3600" b="1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3" name="Google Shape;113;p13"/>
          <p:cNvSpPr txBox="1"/>
          <p:nvPr/>
        </p:nvSpPr>
        <p:spPr>
          <a:xfrm>
            <a:off x="29875050" y="9266206"/>
            <a:ext cx="1856100" cy="6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Garamond"/>
                <a:ea typeface="Garamond"/>
                <a:cs typeface="Garamond"/>
                <a:sym typeface="Garamond"/>
              </a:rPr>
              <a:t>Defense</a:t>
            </a:r>
            <a:endParaRPr sz="3600" b="1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14" name="Google Shape;114;p13"/>
          <p:cNvSpPr txBox="1"/>
          <p:nvPr/>
        </p:nvSpPr>
        <p:spPr>
          <a:xfrm>
            <a:off x="29875050" y="8320020"/>
            <a:ext cx="3214200" cy="9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Garamond"/>
                <a:ea typeface="Garamond"/>
                <a:cs typeface="Garamond"/>
                <a:sym typeface="Garamond"/>
              </a:rPr>
              <a:t>Neutral</a:t>
            </a:r>
            <a:endParaRPr sz="3600" b="1">
              <a:latin typeface="Garamond"/>
              <a:ea typeface="Garamond"/>
              <a:cs typeface="Garamond"/>
              <a:sym typeface="Garamond"/>
            </a:endParaRPr>
          </a:p>
        </p:txBody>
      </p:sp>
      <p:grpSp>
        <p:nvGrpSpPr>
          <p:cNvPr id="115" name="Google Shape;115;p13"/>
          <p:cNvGrpSpPr/>
          <p:nvPr/>
        </p:nvGrpSpPr>
        <p:grpSpPr>
          <a:xfrm>
            <a:off x="1347275" y="5659438"/>
            <a:ext cx="9454200" cy="17223113"/>
            <a:chOff x="1347275" y="5659438"/>
            <a:chExt cx="9454200" cy="17223113"/>
          </a:xfrm>
        </p:grpSpPr>
        <p:pic>
          <p:nvPicPr>
            <p:cNvPr id="116" name="Google Shape;116;p13"/>
            <p:cNvPicPr preferRelativeResize="0"/>
            <p:nvPr/>
          </p:nvPicPr>
          <p:blipFill rotWithShape="1">
            <a:blip r:embed="rId9">
              <a:alphaModFix/>
            </a:blip>
            <a:srcRect t="1969" b="1959"/>
            <a:stretch/>
          </p:blipFill>
          <p:spPr>
            <a:xfrm>
              <a:off x="2632375" y="6608192"/>
              <a:ext cx="6883999" cy="66134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13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1578076" y="16049320"/>
              <a:ext cx="8992598" cy="499587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8" name="Google Shape;118;p13"/>
            <p:cNvGrpSpPr/>
            <p:nvPr/>
          </p:nvGrpSpPr>
          <p:grpSpPr>
            <a:xfrm>
              <a:off x="1347275" y="5659438"/>
              <a:ext cx="9454200" cy="17223113"/>
              <a:chOff x="1347275" y="5659438"/>
              <a:chExt cx="9454200" cy="17223113"/>
            </a:xfrm>
          </p:grpSpPr>
          <p:sp>
            <p:nvSpPr>
              <p:cNvPr id="119" name="Google Shape;119;p13"/>
              <p:cNvSpPr txBox="1"/>
              <p:nvPr/>
            </p:nvSpPr>
            <p:spPr>
              <a:xfrm>
                <a:off x="1347275" y="5659438"/>
                <a:ext cx="8698800" cy="9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4800" b="1">
                    <a:latin typeface="Garamond"/>
                    <a:ea typeface="Garamond"/>
                    <a:cs typeface="Garamond"/>
                    <a:sym typeface="Garamond"/>
                  </a:rPr>
                  <a:t>Route Identification</a:t>
                </a:r>
                <a:endParaRPr sz="4800" b="1"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20" name="Google Shape;120;p13"/>
              <p:cNvSpPr txBox="1"/>
              <p:nvPr/>
            </p:nvSpPr>
            <p:spPr>
              <a:xfrm>
                <a:off x="1347275" y="15100566"/>
                <a:ext cx="8698800" cy="90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4800" b="1">
                    <a:latin typeface="Garamond"/>
                    <a:ea typeface="Garamond"/>
                    <a:cs typeface="Garamond"/>
                    <a:sym typeface="Garamond"/>
                  </a:rPr>
                  <a:t>Route Profiles</a:t>
                </a:r>
                <a:endParaRPr sz="4800" b="1"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21" name="Google Shape;121;p13"/>
              <p:cNvSpPr txBox="1"/>
              <p:nvPr/>
            </p:nvSpPr>
            <p:spPr>
              <a:xfrm>
                <a:off x="1347275" y="21086750"/>
                <a:ext cx="8992500" cy="17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600">
                    <a:latin typeface="Garamond"/>
                    <a:ea typeface="Garamond"/>
                    <a:cs typeface="Garamond"/>
                    <a:sym typeface="Garamond"/>
                  </a:rPr>
                  <a:t>The route profiles generated from our clustering and labelling align with our expectations of players and positions</a:t>
                </a:r>
                <a:endParaRPr sz="3600"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  <p:sp>
            <p:nvSpPr>
              <p:cNvPr id="122" name="Google Shape;122;p13"/>
              <p:cNvSpPr txBox="1"/>
              <p:nvPr/>
            </p:nvSpPr>
            <p:spPr>
              <a:xfrm>
                <a:off x="1347275" y="13263212"/>
                <a:ext cx="9454200" cy="179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600">
                    <a:latin typeface="Garamond"/>
                    <a:ea typeface="Garamond"/>
                    <a:cs typeface="Garamond"/>
                    <a:sym typeface="Garamond"/>
                  </a:rPr>
                  <a:t>We used pattern recognition (Model Based Clustering for Functional Data) to group similarly shaped routes and labelled each group appropriately</a:t>
                </a:r>
                <a:endParaRPr sz="3600">
                  <a:latin typeface="Garamond"/>
                  <a:ea typeface="Garamond"/>
                  <a:cs typeface="Garamond"/>
                  <a:sym typeface="Garamond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430</Words>
  <Application>Microsoft Office PowerPoint</Application>
  <PresentationFormat>Custom</PresentationFormat>
  <Paragraphs>63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Garamond</vt:lpstr>
      <vt:lpstr>Arial</vt:lpstr>
      <vt:lpstr>Calibri</vt:lpstr>
      <vt:lpstr>Office Theme</vt:lpstr>
      <vt:lpstr>The Routes to Success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Routes to Success</dc:title>
  <dc:creator>Dani Chu</dc:creator>
  <cp:lastModifiedBy>Dani Chu</cp:lastModifiedBy>
  <cp:revision>6</cp:revision>
  <dcterms:modified xsi:type="dcterms:W3CDTF">2019-02-27T16:36:54Z</dcterms:modified>
</cp:coreProperties>
</file>